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2" r:id="rId4"/>
    <p:sldId id="276" r:id="rId5"/>
    <p:sldId id="277" r:id="rId6"/>
    <p:sldId id="270" r:id="rId7"/>
    <p:sldId id="273" r:id="rId8"/>
    <p:sldId id="283" r:id="rId9"/>
    <p:sldId id="285" r:id="rId10"/>
    <p:sldId id="284" r:id="rId11"/>
    <p:sldId id="274" r:id="rId12"/>
    <p:sldId id="281" r:id="rId13"/>
    <p:sldId id="258" r:id="rId14"/>
    <p:sldId id="278" r:id="rId15"/>
    <p:sldId id="260" r:id="rId16"/>
    <p:sldId id="262" r:id="rId17"/>
    <p:sldId id="280" r:id="rId18"/>
    <p:sldId id="264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1540"/>
    <a:srgbClr val="3304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EC733-82BE-089E-FB82-CFACE9DD4BDA}" v="168" dt="2025-03-01T19:02:20.309"/>
    <p1510:client id="{058E20CE-94D7-AB58-31DA-9F1F6ACC1259}" v="63" dt="2025-03-01T22:28:08.485"/>
    <p1510:client id="{0BAE9AB8-B7CB-D413-FFE8-4D684A87ECE4}" v="39" dt="2025-03-01T23:46:17.839"/>
    <p1510:client id="{12BAE5A8-DBFB-E425-A422-7792DB55EF9F}" v="2" dt="2025-03-01T22:22:02.436"/>
    <p1510:client id="{1A97BFE3-4351-D6C9-B6CC-40C52BECB711}" v="2532" dt="2025-03-01T21:05:13.133"/>
    <p1510:client id="{38A55210-D3BB-3415-1B07-047C82885813}" v="9" dt="2025-03-01T23:38:02.180"/>
    <p1510:client id="{50B4E1CF-53EB-174D-DEE0-EA6718DB7115}" v="1617" dt="2025-03-01T22:41:04.625"/>
    <p1510:client id="{7A2B1EBA-FA2C-4365-8AD4-C7D8A732E153}" v="69" dt="2025-03-01T23:41:56.817"/>
    <p1510:client id="{97D43636-1BC1-B875-D341-5182B966CFD7}" v="4658" dt="2025-03-01T21:38:32.052"/>
    <p1510:client id="{9E213E7F-2685-314A-647C-198974EF2D50}" v="673" dt="2025-02-28T20:47:02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3EA72-FC17-4538-AEA0-928EE062FF11}" type="datetimeFigureOut">
              <a:t>3/1/2025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26FBA-C14C-461F-953A-97AD51E6173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61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Flow chart of NN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26FBA-C14C-461F-953A-97AD51E61739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31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Any other assumptions that we should be making when we </a:t>
            </a:r>
            <a:r>
              <a:rPr lang="en-US" err="1">
                <a:ea typeface="Calibri"/>
                <a:cs typeface="Calibri"/>
              </a:rPr>
              <a:t>backtest</a:t>
            </a:r>
            <a:r>
              <a:rPr lang="en-US">
                <a:ea typeface="Calibri"/>
                <a:cs typeface="Calibri"/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26FBA-C14C-461F-953A-97AD51E61739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90ADD-5637-594C-ABEC-07C717AFD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651A3-94F5-F27C-E5FF-BE69C8485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A3727-168A-41E5-4D88-7A69E861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C9ADD-1C24-3C43-A4A4-CA3F2BEC3F24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B63F6-3011-700B-B6FC-3746F4325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58713-A8AD-2D06-0183-1D74BB65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F6C76-0D48-5D49-A722-1C31F061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27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5A6EC-E382-4520-6ADA-E227584E0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9E842-A18F-8384-B557-ADE399306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3FAC0-0B02-5D06-78B5-B400DDBE7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C9ADD-1C24-3C43-A4A4-CA3F2BEC3F24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76370-5F08-17F3-BB2C-EDAEEFBDA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4F4C7-7FC1-4F6C-E7AF-0C779661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F6C76-0D48-5D49-A722-1C31F061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57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07369-DC3D-E782-9D86-B7C6415063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A05354-A611-150D-6EA9-C4ED22B79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9BE91-C46E-F563-A41B-484D44195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C9ADD-1C24-3C43-A4A4-CA3F2BEC3F24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03B93-8664-481B-9794-F2FCD1BCB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3D2FC-8374-0BDD-A7ED-48BCA1B2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F6C76-0D48-5D49-A722-1C31F061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75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BB5F0-E621-0404-717F-AF1D5DD5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74F9F-3608-9021-5022-65726410B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2A99-3E90-EB18-42A5-2CC3B63F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C9ADD-1C24-3C43-A4A4-CA3F2BEC3F24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1C80C-5004-3980-AFD9-78FC0ED4A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368F-6E74-844F-4BEC-3862D8900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F6C76-0D48-5D49-A722-1C31F061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7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6C00-C19E-A9CE-FCC7-9720F1BE7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94B0B-89C2-BD87-1AE9-3AA7EBEA8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6ADC8-FD9B-56EB-C161-C73D3CFF4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C9ADD-1C24-3C43-A4A4-CA3F2BEC3F24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B9160-03EE-3D22-BB1C-653CDDF0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87CC8-8E0E-BE4B-C4FD-AC3E1FD4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F6C76-0D48-5D49-A722-1C31F061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05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56B5A-7F9D-C586-EB0D-995EB56A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129E2-06A4-A57B-C5F5-45DDC9ACA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17451-84A2-8AE8-C4E4-C90196966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CB052-6BE6-B0C5-418C-EBDE06949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C9ADD-1C24-3C43-A4A4-CA3F2BEC3F24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F43CA-53AB-449C-A2EE-B0190CCD3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88582-C161-8C87-4B69-CE80425B0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F6C76-0D48-5D49-A722-1C31F061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28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B7AC-E6EB-6466-E506-C4A64C4FA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E8EA7-76C2-52B2-3DB7-6AA311C51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6CF965-61EB-E1EA-7165-AD1359BC5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CBDCEF-D564-C485-A018-965457E24A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2E6121-C555-EEB9-E560-471A5B0448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C07979-8E7B-F641-264A-D8B6337CB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C9ADD-1C24-3C43-A4A4-CA3F2BEC3F24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3C6E61-0196-D3CF-D512-69F714E26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356BB4-F561-E1CC-606F-2D8D763BE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F6C76-0D48-5D49-A722-1C31F061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4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3228B-921B-6CAB-EB1D-A1AC5AE1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CD12EC-1988-D2A8-E5F5-7C78E747B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C9ADD-1C24-3C43-A4A4-CA3F2BEC3F24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BC7E2-7443-F97B-3E53-E566F58D5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6EC64-FFC8-9ED9-E2B7-251FF6D0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F6C76-0D48-5D49-A722-1C31F061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9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4CF2F-489E-7C23-42C6-2930D29A2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C9ADD-1C24-3C43-A4A4-CA3F2BEC3F24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E737F0-E539-2719-3D54-39E31AECD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178F4-28A5-F9A3-E4E7-087F94DAB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F6C76-0D48-5D49-A722-1C31F061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21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187D-3BB6-8DBD-D4A3-83525AEAC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FC9D1-DC98-91BC-7194-ACD722495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9191A-F4BE-CADB-1D41-BF791BA0C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7B75D-FE22-670F-4383-72B1BE4E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C9ADD-1C24-3C43-A4A4-CA3F2BEC3F24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2EC2B-A78E-72E3-16F0-1B6B4627E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643E6-2F4A-17D9-67E6-6A0388DA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F6C76-0D48-5D49-A722-1C31F061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7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1954D-C1DD-A7BF-8C17-A94544368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2EF882-1F3C-1DB4-E4BE-0243C88AF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5DDF45-1C6C-AE40-DC93-BABF43BFD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A8186-17D2-1258-3E3E-F599333C8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C9ADD-1C24-3C43-A4A4-CA3F2BEC3F24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3BFCB-B6D8-69CC-6FCB-05208C6CA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CF577-7B54-F8CC-C4FE-8E699740A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F6C76-0D48-5D49-A722-1C31F061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55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B03B6D-6A46-CAA8-0652-75B42245B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5E85B-338F-DF43-7DA5-C333D1084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AF079-A127-7C24-4558-D649A46177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2C9ADD-1C24-3C43-A4A4-CA3F2BEC3F24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958B7-B5A6-9EF4-A06E-C96FAD203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1EFB9-BEB8-ACFE-698D-94B5E0CF2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BF6C76-0D48-5D49-A722-1C31F0618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73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oinapi.io" TargetMode="External"/><Relationship Id="rId4" Type="http://schemas.openxmlformats.org/officeDocument/2006/relationships/hyperlink" Target="http://Dune.com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Green Lock In A 3D Electronic System">
            <a:extLst>
              <a:ext uri="{FF2B5EF4-FFF2-40B4-BE49-F238E27FC236}">
                <a16:creationId xmlns:a16="http://schemas.microsoft.com/office/drawing/2014/main" id="{36D10DE9-B06E-C4C3-6410-E11CE0D922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767"/>
                </p14:media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8643E-0946-F9DE-39A9-F60DDE768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latin typeface="Times New Roman"/>
                <a:ea typeface="Calibri"/>
                <a:cs typeface="Calibri"/>
              </a:rPr>
              <a:t>Developing a Crypto Trading Strategy Leveraging On-Chain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74214D-06E8-C8B6-5778-5311F5240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23033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err="1">
                <a:solidFill>
                  <a:srgbClr val="FFFFFF"/>
                </a:solidFill>
                <a:latin typeface="Times New Roman"/>
                <a:cs typeface="Times New Roman"/>
              </a:rPr>
              <a:t>Togay</a:t>
            </a:r>
            <a:r>
              <a:rPr lang="en-US" sz="1800">
                <a:solidFill>
                  <a:srgbClr val="FFFFFF"/>
                </a:solidFill>
                <a:latin typeface="Times New Roman"/>
                <a:cs typeface="Times New Roman"/>
              </a:rPr>
              <a:t> Atmaca – 12268957</a:t>
            </a:r>
          </a:p>
          <a:p>
            <a:r>
              <a:rPr lang="en-US" sz="1800">
                <a:solidFill>
                  <a:srgbClr val="FFFFFF"/>
                </a:solidFill>
                <a:latin typeface="Times New Roman"/>
                <a:cs typeface="Times New Roman"/>
              </a:rPr>
              <a:t>Jordan Cassella – 12452926</a:t>
            </a:r>
          </a:p>
          <a:p>
            <a:r>
              <a:rPr lang="en-US" sz="1800">
                <a:solidFill>
                  <a:srgbClr val="FFFFFF"/>
                </a:solidFill>
                <a:latin typeface="Times New Roman"/>
                <a:cs typeface="Times New Roman"/>
              </a:rPr>
              <a:t>Matthew Haimes – 12452937</a:t>
            </a:r>
          </a:p>
          <a:p>
            <a:r>
              <a:rPr lang="en-US" sz="1800">
                <a:solidFill>
                  <a:srgbClr val="FFFFFF"/>
                </a:solidFill>
                <a:latin typeface="Times New Roman"/>
                <a:cs typeface="Times New Roman"/>
              </a:rPr>
              <a:t>Kunj Shah – 12258505</a:t>
            </a:r>
          </a:p>
          <a:p>
            <a:r>
              <a:rPr lang="en-US" sz="1800">
                <a:solidFill>
                  <a:srgbClr val="FFFFFF"/>
                </a:solidFill>
                <a:latin typeface="Times New Roman"/>
                <a:cs typeface="Times New Roman"/>
              </a:rPr>
              <a:t>Yan Song Zhao – 12448802</a:t>
            </a:r>
          </a:p>
        </p:txBody>
      </p:sp>
    </p:spTree>
    <p:extLst>
      <p:ext uri="{BB962C8B-B14F-4D97-AF65-F5344CB8AC3E}">
        <p14:creationId xmlns:p14="http://schemas.microsoft.com/office/powerpoint/2010/main" val="11810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A43D75-B831-932E-51BB-BDC25BE12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2BF88-33F0-1668-DCD2-A8B320A2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Investment Universe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21514D-4093-387B-2EFD-4C894E0163F1}"/>
              </a:ext>
            </a:extLst>
          </p:cNvPr>
          <p:cNvSpPr/>
          <p:nvPr/>
        </p:nvSpPr>
        <p:spPr>
          <a:xfrm>
            <a:off x="3036477" y="2473418"/>
            <a:ext cx="3059814" cy="21501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Calibri"/>
              <a:buChar char="-"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Tron (TRON)</a:t>
            </a:r>
          </a:p>
          <a:p>
            <a:pPr marL="285750" indent="-285750">
              <a:buFont typeface="Calibri"/>
              <a:buChar char="-"/>
            </a:pPr>
            <a:r>
              <a:rPr lang="en-US" err="1">
                <a:solidFill>
                  <a:schemeClr val="tx1"/>
                </a:solidFill>
                <a:latin typeface="Times New Roman"/>
                <a:cs typeface="Times New Roman"/>
              </a:rPr>
              <a:t>Arbitrum</a:t>
            </a: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 (ARB)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Avalanche (AVAX)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Polygon (MATIC)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Solana (SOL)</a:t>
            </a:r>
          </a:p>
          <a:p>
            <a:pPr marL="285750" indent="-285750" algn="ctr">
              <a:buFont typeface="Calibri"/>
              <a:buChar char="-"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D6EEA7-E03F-F823-87A8-1E28FDC120C0}"/>
              </a:ext>
            </a:extLst>
          </p:cNvPr>
          <p:cNvSpPr/>
          <p:nvPr/>
        </p:nvSpPr>
        <p:spPr>
          <a:xfrm>
            <a:off x="3042698" y="1658386"/>
            <a:ext cx="3056860" cy="8151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Times New Roman"/>
                <a:cs typeface="Times New Roman"/>
              </a:rPr>
              <a:t>Investment Securities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9CF418-662A-DE6B-97CC-2D96B07059C5}"/>
              </a:ext>
            </a:extLst>
          </p:cNvPr>
          <p:cNvSpPr/>
          <p:nvPr/>
        </p:nvSpPr>
        <p:spPr>
          <a:xfrm>
            <a:off x="6095581" y="1658386"/>
            <a:ext cx="3056860" cy="8151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Times New Roman"/>
                <a:cs typeface="Times New Roman"/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3B5361-13FA-16B1-DD87-854BDE125E5E}"/>
              </a:ext>
            </a:extLst>
          </p:cNvPr>
          <p:cNvSpPr/>
          <p:nvPr/>
        </p:nvSpPr>
        <p:spPr>
          <a:xfrm rot="16200000">
            <a:off x="1527418" y="3091410"/>
            <a:ext cx="2233629" cy="82877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err="1">
                <a:latin typeface="Times New Roman"/>
                <a:cs typeface="Times New Roman"/>
              </a:rPr>
              <a:t>PoS</a:t>
            </a:r>
            <a:endParaRPr lang="en-US" sz="3200">
              <a:solidFill>
                <a:schemeClr val="tx2">
                  <a:lumMod val="76000"/>
                  <a:lumOff val="24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3CFD11-8D89-AFBD-11B1-0AD9405F147F}"/>
              </a:ext>
            </a:extLst>
          </p:cNvPr>
          <p:cNvSpPr/>
          <p:nvPr/>
        </p:nvSpPr>
        <p:spPr>
          <a:xfrm>
            <a:off x="6095582" y="2475701"/>
            <a:ext cx="3053302" cy="4375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Calibri"/>
              <a:buChar char="-"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Technical Time Series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On Chain Block Data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Sourced from Dune API</a:t>
            </a:r>
          </a:p>
          <a:p>
            <a:pPr marL="285750" indent="-285750">
              <a:buFont typeface="Calibri"/>
              <a:buChar char="-"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7737C1-61C1-B108-2361-F8A17310A6C5}"/>
              </a:ext>
            </a:extLst>
          </p:cNvPr>
          <p:cNvSpPr/>
          <p:nvPr/>
        </p:nvSpPr>
        <p:spPr>
          <a:xfrm rot="16200000">
            <a:off x="1527418" y="5326630"/>
            <a:ext cx="2233629" cy="82877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>
                <a:latin typeface="Times New Roman"/>
                <a:cs typeface="Times New Roman"/>
              </a:rPr>
              <a:t>PoW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57F7D7-9E5E-E9FC-571F-EAEBB82FC612}"/>
              </a:ext>
            </a:extLst>
          </p:cNvPr>
          <p:cNvSpPr/>
          <p:nvPr/>
        </p:nvSpPr>
        <p:spPr>
          <a:xfrm>
            <a:off x="3042989" y="4630419"/>
            <a:ext cx="3048770" cy="22274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Calibri"/>
              <a:buChar char="-"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Bitcoin (BTC)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Ethereum (ETH)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Binance (BNB)</a:t>
            </a:r>
          </a:p>
          <a:p>
            <a:pPr marL="285750" indent="-285750">
              <a:buFont typeface="Calibri"/>
              <a:buChar char="-"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Calibri"/>
              <a:buChar char="-"/>
            </a:pP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0451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05C610-2D08-5140-33B9-15381052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Times New Roman"/>
                <a:cs typeface="Times New Roman"/>
              </a:rPr>
              <a:t>Feature Space for On-Chain Data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5C30C87-B42E-193B-8E24-BD34D2F57E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17391"/>
              </p:ext>
            </p:extLst>
          </p:nvPr>
        </p:nvGraphicFramePr>
        <p:xfrm>
          <a:off x="644056" y="2421268"/>
          <a:ext cx="10927830" cy="3575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5771">
                  <a:extLst>
                    <a:ext uri="{9D8B030D-6E8A-4147-A177-3AD203B41FA5}">
                      <a16:colId xmlns:a16="http://schemas.microsoft.com/office/drawing/2014/main" val="2072189056"/>
                    </a:ext>
                  </a:extLst>
                </a:gridCol>
                <a:gridCol w="7752059">
                  <a:extLst>
                    <a:ext uri="{9D8B030D-6E8A-4147-A177-3AD203B41FA5}">
                      <a16:colId xmlns:a16="http://schemas.microsoft.com/office/drawing/2014/main" val="1632753590"/>
                    </a:ext>
                  </a:extLst>
                </a:gridCol>
              </a:tblGrid>
              <a:tr h="369801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Feature Name</a:t>
                      </a:r>
                    </a:p>
                  </a:txBody>
                  <a:tcPr marL="83623" marR="83623" marT="41811" marB="41811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Feature Description</a:t>
                      </a:r>
                    </a:p>
                  </a:txBody>
                  <a:tcPr marL="83623" marR="83623" marT="41811" marB="41811"/>
                </a:tc>
                <a:extLst>
                  <a:ext uri="{0D108BD9-81ED-4DB2-BD59-A6C34878D82A}">
                    <a16:rowId xmlns:a16="http://schemas.microsoft.com/office/drawing/2014/main" val="3864322117"/>
                  </a:ext>
                </a:extLst>
              </a:tr>
              <a:tr h="616506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Block Difficulty</a:t>
                      </a:r>
                    </a:p>
                  </a:txBody>
                  <a:tcPr marL="83623" marR="83623" marT="41811" marB="41811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Unitless, relative measure of computational power required to mine a new block on the blockchain.</a:t>
                      </a:r>
                    </a:p>
                  </a:txBody>
                  <a:tcPr marL="83623" marR="83623" marT="41811" marB="41811"/>
                </a:tc>
                <a:extLst>
                  <a:ext uri="{0D108BD9-81ED-4DB2-BD59-A6C34878D82A}">
                    <a16:rowId xmlns:a16="http://schemas.microsoft.com/office/drawing/2014/main" val="2627498050"/>
                  </a:ext>
                </a:extLst>
              </a:tr>
              <a:tr h="616506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Block Mint Reward</a:t>
                      </a:r>
                    </a:p>
                  </a:txBody>
                  <a:tcPr marL="83623" marR="83623" marT="41811" marB="41811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The reward (typically in the respective cryptocurrency) for successfully mining a new block.</a:t>
                      </a:r>
                    </a:p>
                  </a:txBody>
                  <a:tcPr marL="83623" marR="83623" marT="41811" marB="41811"/>
                </a:tc>
                <a:extLst>
                  <a:ext uri="{0D108BD9-81ED-4DB2-BD59-A6C34878D82A}">
                    <a16:rowId xmlns:a16="http://schemas.microsoft.com/office/drawing/2014/main" val="3679141316"/>
                  </a:ext>
                </a:extLst>
              </a:tr>
              <a:tr h="616506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Block Stripped Size</a:t>
                      </a:r>
                    </a:p>
                  </a:txBody>
                  <a:tcPr marL="83623" marR="83623" marT="41811" marB="41811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The size of a given block on the blockchain (in bytes) stripped of signature bytes (included for validation and do not include relevant metadata).</a:t>
                      </a:r>
                    </a:p>
                  </a:txBody>
                  <a:tcPr marL="83623" marR="83623" marT="41811" marB="41811"/>
                </a:tc>
                <a:extLst>
                  <a:ext uri="{0D108BD9-81ED-4DB2-BD59-A6C34878D82A}">
                    <a16:rowId xmlns:a16="http://schemas.microsoft.com/office/drawing/2014/main" val="2889294588"/>
                  </a:ext>
                </a:extLst>
              </a:tr>
              <a:tr h="369801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Total (Gas) Fees</a:t>
                      </a:r>
                    </a:p>
                  </a:txBody>
                  <a:tcPr marL="83623" marR="83623" marT="41811" marB="41811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Fees collected by miners to host transactions on a given block.</a:t>
                      </a:r>
                    </a:p>
                  </a:txBody>
                  <a:tcPr marL="83623" marR="83623" marT="41811" marB="41811"/>
                </a:tc>
                <a:extLst>
                  <a:ext uri="{0D108BD9-81ED-4DB2-BD59-A6C34878D82A}">
                    <a16:rowId xmlns:a16="http://schemas.microsoft.com/office/drawing/2014/main" val="4258366368"/>
                  </a:ext>
                </a:extLst>
              </a:tr>
              <a:tr h="369801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Block Transaction Count</a:t>
                      </a:r>
                    </a:p>
                  </a:txBody>
                  <a:tcPr marL="83623" marR="83623" marT="41811" marB="41811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The number of transactions which have occurred on a given block.</a:t>
                      </a:r>
                    </a:p>
                  </a:txBody>
                  <a:tcPr marL="83623" marR="83623" marT="41811" marB="41811"/>
                </a:tc>
                <a:extLst>
                  <a:ext uri="{0D108BD9-81ED-4DB2-BD59-A6C34878D82A}">
                    <a16:rowId xmlns:a16="http://schemas.microsoft.com/office/drawing/2014/main" val="2669485245"/>
                  </a:ext>
                </a:extLst>
              </a:tr>
              <a:tr h="61650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Times New Roman"/>
                        </a:rPr>
                        <a:t>Block Weight</a:t>
                      </a:r>
                    </a:p>
                  </a:txBody>
                  <a:tcPr marL="83623" marR="83623" marT="41811" marB="41811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Times New Roman"/>
                        </a:rPr>
                        <a:t>A measure of a given block's size and complexity, weighing in favor of blocks with more transactions on them.</a:t>
                      </a:r>
                    </a:p>
                  </a:txBody>
                  <a:tcPr marL="83623" marR="83623" marT="41811" marB="41811"/>
                </a:tc>
                <a:extLst>
                  <a:ext uri="{0D108BD9-81ED-4DB2-BD59-A6C34878D82A}">
                    <a16:rowId xmlns:a16="http://schemas.microsoft.com/office/drawing/2014/main" val="943407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391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130781-FCD4-8251-D775-DC55BF041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Times New Roman"/>
                <a:cs typeface="Times New Roman"/>
              </a:rPr>
              <a:t>Data Sources</a:t>
            </a:r>
          </a:p>
        </p:txBody>
      </p:sp>
      <p:pic>
        <p:nvPicPr>
          <p:cNvPr id="6" name="Picture 5" descr="CoinAPI | LinkedIn">
            <a:extLst>
              <a:ext uri="{FF2B5EF4-FFF2-40B4-BE49-F238E27FC236}">
                <a16:creationId xmlns:a16="http://schemas.microsoft.com/office/drawing/2014/main" id="{CF9436B8-0F57-F78C-B124-37411CC0F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817" y="3944050"/>
            <a:ext cx="2617365" cy="2617365"/>
          </a:xfrm>
          <a:prstGeom prst="rect">
            <a:avLst/>
          </a:prstGeom>
        </p:spPr>
      </p:pic>
      <p:pic>
        <p:nvPicPr>
          <p:cNvPr id="4" name="Picture 3" descr="A close up of a sign&#10;&#10;AI-generated content may be incorrect.">
            <a:extLst>
              <a:ext uri="{FF2B5EF4-FFF2-40B4-BE49-F238E27FC236}">
                <a16:creationId xmlns:a16="http://schemas.microsoft.com/office/drawing/2014/main" id="{E8FCC4A7-3EF7-41D1-7F67-E15924D7B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13" y="4528621"/>
            <a:ext cx="4600354" cy="14491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052E9-F76B-F4CF-4FE0-89DCA83A1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71" y="2561134"/>
            <a:ext cx="9496427" cy="13852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Hourly (aggregated) On-Chain data was pulled from </a:t>
            </a:r>
            <a:r>
              <a:rPr lang="en-US" sz="2000">
                <a:latin typeface="Times New Roman"/>
                <a:cs typeface="Times New Roman"/>
                <a:hlinkClick r:id="rId4"/>
              </a:rPr>
              <a:t>Dune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>
                <a:latin typeface="Times New Roman"/>
                <a:cs typeface="Times New Roman"/>
              </a:rPr>
              <a:t>Hourly Price data was pulled from </a:t>
            </a:r>
            <a:r>
              <a:rPr lang="en-US" sz="2000">
                <a:latin typeface="Times New Roman"/>
                <a:cs typeface="Times New Roman"/>
                <a:hlinkClick r:id="rId5"/>
              </a:rPr>
              <a:t>CoinAPI</a:t>
            </a:r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2797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6FCE0-D64A-3A81-57D9-565CF638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Times New Roman"/>
                <a:cs typeface="Times New Roman"/>
              </a:rPr>
              <a:t>Strategy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8F413-7D25-29E5-17CE-CEB048D98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Our strategy aims to leverage untransformed crypto data alongside constructed technical indicators (Fibonacci retracement, VWAP, RSI, etc.) to forecast strategy moves (buy, hold, sell).</a:t>
            </a:r>
          </a:p>
          <a:p>
            <a:r>
              <a:rPr lang="en-US" sz="2000">
                <a:latin typeface="Times New Roman"/>
                <a:cs typeface="Times New Roman"/>
              </a:rPr>
              <a:t>These indicators will form the data inputs for a Neural Network (Multi-layer Perceptron; MLP) model, aiming to identify profitable patterns and weed out irrelevant features.</a:t>
            </a:r>
          </a:p>
          <a:p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3884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2B3B1-75A6-6BF1-7C83-A14F0FFD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Times New Roman"/>
                <a:cs typeface="Times New Roman"/>
              </a:rPr>
              <a:t>Parameterization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8E9D9-F1B2-825D-FBE0-43D55D3A0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>
                <a:latin typeface="Times New Roman"/>
                <a:cs typeface="Times New Roman"/>
              </a:rPr>
              <a:t>The model itself features the following parameters:</a:t>
            </a:r>
          </a:p>
          <a:p>
            <a:r>
              <a:rPr lang="en-US" sz="2000">
                <a:latin typeface="Times New Roman"/>
                <a:cs typeface="Times New Roman"/>
              </a:rPr>
              <a:t>b := lookback window size</a:t>
            </a:r>
          </a:p>
          <a:p>
            <a:r>
              <a:rPr lang="en-US" sz="2000">
                <a:latin typeface="Times New Roman"/>
                <a:cs typeface="Times New Roman"/>
              </a:rPr>
              <a:t>f := prediction horizon</a:t>
            </a:r>
          </a:p>
          <a:p>
            <a:r>
              <a:rPr lang="en-US" sz="2000">
                <a:latin typeface="Times New Roman"/>
                <a:cs typeface="Times New Roman"/>
              </a:rPr>
              <a:t>x := lower prediction threshold</a:t>
            </a:r>
          </a:p>
          <a:p>
            <a:r>
              <a:rPr lang="en-US" sz="2000">
                <a:latin typeface="Times New Roman"/>
                <a:cs typeface="Times New Roman"/>
              </a:rPr>
              <a:t>y := upper prediction threshold</a:t>
            </a:r>
          </a:p>
          <a:p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954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ACF3A-11A4-442C-005D-4DDF80A31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Times New Roman"/>
                <a:cs typeface="Times New Roman"/>
              </a:rPr>
              <a:t>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75F60-CE3B-B19D-08AB-F9679FE7A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Since crypto price data has significant time-varying volatility and dynamics that can negatively affect model training, we use a change point detection algorithm called PELT to mitigate these issues</a:t>
            </a:r>
          </a:p>
          <a:p>
            <a:r>
              <a:rPr lang="en-US" sz="2000">
                <a:latin typeface="Times New Roman"/>
                <a:cs typeface="Times New Roman"/>
              </a:rPr>
              <a:t>PELT allows us to identify "change" points in the time-series data, which creates several segments with their own unique statistical dynamics</a:t>
            </a:r>
          </a:p>
          <a:p>
            <a:r>
              <a:rPr lang="en-US" sz="2000">
                <a:latin typeface="Times New Roman"/>
                <a:cs typeface="Times New Roman"/>
              </a:rPr>
              <a:t>Using segmentation, we utilize a more robust methodology for normalization of non-stationary time-series data</a:t>
            </a:r>
          </a:p>
        </p:txBody>
      </p:sp>
    </p:spTree>
    <p:extLst>
      <p:ext uri="{BB962C8B-B14F-4D97-AF65-F5344CB8AC3E}">
        <p14:creationId xmlns:p14="http://schemas.microsoft.com/office/powerpoint/2010/main" val="885341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D220A-B108-7738-F409-0EA014DE9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Times New Roman"/>
                <a:cs typeface="Times New Roman"/>
              </a:rPr>
              <a:t>Model Construction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B0478CE-37CC-F7A4-1C6F-302907612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95425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>
                <a:latin typeface="Times New Roman"/>
                <a:cs typeface="Times New Roman"/>
              </a:rPr>
              <a:t>Our model is a 4-layer Multi-layer Perceptron (MLP).</a:t>
            </a:r>
          </a:p>
          <a:p>
            <a:pPr marL="457200" indent="-457200"/>
            <a:r>
              <a:rPr lang="en-US" sz="2000">
                <a:latin typeface="Times New Roman"/>
                <a:cs typeface="Times New Roman"/>
              </a:rPr>
              <a:t>The input layer contains all the data discussed in our feature space</a:t>
            </a:r>
          </a:p>
          <a:p>
            <a:pPr marL="457200" indent="-457200"/>
            <a:r>
              <a:rPr lang="en-US" sz="2000">
                <a:latin typeface="Times New Roman"/>
                <a:cs typeface="Times New Roman"/>
              </a:rPr>
              <a:t>The output layer consists of three nodes (buy / sell / hold) which will be interpreted as our position actions.</a:t>
            </a:r>
          </a:p>
          <a:p>
            <a:pPr marL="457200" indent="-457200"/>
            <a:endParaRPr lang="en-US" sz="20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>
                <a:latin typeface="Times New Roman"/>
                <a:cs typeface="Times New Roman"/>
              </a:rPr>
              <a:t>The two hidden middle layers at present have an unspecified number of nodes, but this will be a parameter that we can fine-tune as we test our strategy's performance.</a:t>
            </a:r>
          </a:p>
        </p:txBody>
      </p:sp>
    </p:spTree>
    <p:extLst>
      <p:ext uri="{BB962C8B-B14F-4D97-AF65-F5344CB8AC3E}">
        <p14:creationId xmlns:p14="http://schemas.microsoft.com/office/powerpoint/2010/main" val="1403052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7AD692-D3D9-0AE2-0A96-64FD8C198700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Pipeline</a:t>
            </a:r>
          </a:p>
        </p:txBody>
      </p:sp>
      <p:pic>
        <p:nvPicPr>
          <p:cNvPr id="7" name="Picture 6" descr="A diagram of a process&#10;&#10;AI-generated content may be incorrect.">
            <a:extLst>
              <a:ext uri="{FF2B5EF4-FFF2-40B4-BE49-F238E27FC236}">
                <a16:creationId xmlns:a16="http://schemas.microsoft.com/office/drawing/2014/main" id="{70811C82-0CF1-DA39-F478-D6E6C4F42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2379965"/>
            <a:ext cx="11327549" cy="36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88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A00CB-85ED-F404-1F39-903FA079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Backtesting -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61702-7DE2-134A-12F4-2F8A1BCEF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094"/>
            <a:ext cx="10515600" cy="475615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latin typeface="Times New Roman"/>
                <a:cs typeface="Times New Roman"/>
              </a:rPr>
              <a:t>For our </a:t>
            </a:r>
            <a:r>
              <a:rPr lang="en-US" err="1">
                <a:latin typeface="Times New Roman"/>
                <a:cs typeface="Times New Roman"/>
              </a:rPr>
              <a:t>backtesting</a:t>
            </a:r>
            <a:r>
              <a:rPr lang="en-US">
                <a:latin typeface="Times New Roman"/>
                <a:cs typeface="Times New Roman"/>
              </a:rPr>
              <a:t>, we plan to include the following parameters:</a:t>
            </a:r>
          </a:p>
          <a:p>
            <a:r>
              <a:rPr lang="en-US">
                <a:latin typeface="Times New Roman"/>
                <a:cs typeface="Times New Roman"/>
              </a:rPr>
              <a:t>f := trading fees</a:t>
            </a:r>
          </a:p>
          <a:p>
            <a:r>
              <a:rPr lang="en-US">
                <a:latin typeface="Times New Roman"/>
                <a:cs typeface="Times New Roman"/>
              </a:rPr>
              <a:t>l := stop loss threshold</a:t>
            </a:r>
          </a:p>
          <a:p>
            <a:r>
              <a:rPr lang="en-US">
                <a:latin typeface="Times New Roman"/>
                <a:cs typeface="Times New Roman"/>
              </a:rPr>
              <a:t>K := initial portfolio capital</a:t>
            </a:r>
          </a:p>
          <a:p>
            <a:pPr marL="0" indent="0">
              <a:buNone/>
            </a:pPr>
            <a:endParaRPr lang="en-US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>
                <a:latin typeface="Times New Roman"/>
                <a:cs typeface="Times New Roman"/>
              </a:rPr>
              <a:t>This gives us the flexibility to closely replicate actual trading conditions and implement safeguards that may optimize performance in out-of-sample performance.</a:t>
            </a:r>
          </a:p>
          <a:p>
            <a:pPr marL="0" indent="0">
              <a:buNone/>
            </a:pPr>
            <a:endParaRPr lang="en-US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>
                <a:latin typeface="Times New Roman"/>
                <a:cs typeface="Times New Roman"/>
              </a:rPr>
              <a:t>We also make the assumption that our movements have no market impact (prices are not retroactively changed due to our trades).</a:t>
            </a:r>
          </a:p>
        </p:txBody>
      </p:sp>
    </p:spTree>
    <p:extLst>
      <p:ext uri="{BB962C8B-B14F-4D97-AF65-F5344CB8AC3E}">
        <p14:creationId xmlns:p14="http://schemas.microsoft.com/office/powerpoint/2010/main" val="56984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1EED-C24A-BDC8-FD32-0980DA457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8"/>
            <a:ext cx="10515600" cy="1325563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Risk Management &amp; Portfolio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5B9F1-841F-32E0-B6D6-4562768CE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88" y="1325563"/>
            <a:ext cx="11003755" cy="485140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latin typeface="Times New Roman"/>
                <a:cs typeface="Times New Roman"/>
              </a:rPr>
              <a:t>At present, our proposed model runs independently on each token, providing position actions (buy / sell / hold) at each time step. In order to combine these actions into a portfolio featuring all of the tokens, we choose to size our actions with two considerations:</a:t>
            </a:r>
          </a:p>
          <a:p>
            <a:r>
              <a:rPr lang="en-US">
                <a:latin typeface="Times New Roman"/>
                <a:cs typeface="Times New Roman"/>
              </a:rPr>
              <a:t>We first assign an "accuracy score" to each token based on its performance during training. When entering a new position with any given token, its sizing will be proportional to its accuracy score.</a:t>
            </a:r>
          </a:p>
          <a:p>
            <a:r>
              <a:rPr lang="en-US">
                <a:latin typeface="Times New Roman"/>
                <a:cs typeface="Times New Roman"/>
              </a:rPr>
              <a:t>When encountering successive "buy" classifications, we will increase the size of a tokens position in an exponentially decaying fashion. This allows us to take advantage of bullish predictions without banking our entire portfolio on a "hot streak" of any one token.</a:t>
            </a:r>
          </a:p>
          <a:p>
            <a:pPr marL="0" indent="0">
              <a:buNone/>
            </a:pPr>
            <a:r>
              <a:rPr lang="en-US">
                <a:latin typeface="Times New Roman"/>
                <a:cs typeface="Times New Roman"/>
              </a:rPr>
              <a:t>Our strategy also features a stop-loss condition, which is parameterized as discussed in the previous slide.</a:t>
            </a:r>
          </a:p>
          <a:p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103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1E0A2-E82E-05F1-D29A-34949741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C59121-4B8A-A9D8-0705-AE16A2753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01035"/>
              </p:ext>
            </p:extLst>
          </p:nvPr>
        </p:nvGraphicFramePr>
        <p:xfrm>
          <a:off x="432225" y="2060535"/>
          <a:ext cx="11327550" cy="4263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3387">
                  <a:extLst>
                    <a:ext uri="{9D8B030D-6E8A-4147-A177-3AD203B41FA5}">
                      <a16:colId xmlns:a16="http://schemas.microsoft.com/office/drawing/2014/main" val="3250927080"/>
                    </a:ext>
                  </a:extLst>
                </a:gridCol>
                <a:gridCol w="2309459">
                  <a:extLst>
                    <a:ext uri="{9D8B030D-6E8A-4147-A177-3AD203B41FA5}">
                      <a16:colId xmlns:a16="http://schemas.microsoft.com/office/drawing/2014/main" val="4021801937"/>
                    </a:ext>
                  </a:extLst>
                </a:gridCol>
                <a:gridCol w="3363013">
                  <a:extLst>
                    <a:ext uri="{9D8B030D-6E8A-4147-A177-3AD203B41FA5}">
                      <a16:colId xmlns:a16="http://schemas.microsoft.com/office/drawing/2014/main" val="1459780899"/>
                    </a:ext>
                  </a:extLst>
                </a:gridCol>
                <a:gridCol w="3151691">
                  <a:extLst>
                    <a:ext uri="{9D8B030D-6E8A-4147-A177-3AD203B41FA5}">
                      <a16:colId xmlns:a16="http://schemas.microsoft.com/office/drawing/2014/main" val="1624109435"/>
                    </a:ext>
                  </a:extLst>
                </a:gridCol>
              </a:tblGrid>
              <a:tr h="896974"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Times New Roman"/>
                        </a:rPr>
                        <a:t>Overview</a:t>
                      </a:r>
                    </a:p>
                  </a:txBody>
                  <a:tcPr marL="120776" marR="120776" marT="60387" marB="60387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Times New Roman"/>
                        </a:rPr>
                        <a:t>Strategy Overview</a:t>
                      </a:r>
                    </a:p>
                  </a:txBody>
                  <a:tcPr marL="120776" marR="120776" marT="60387" marB="60387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Times New Roman"/>
                        </a:rPr>
                        <a:t>MLP Model</a:t>
                      </a:r>
                    </a:p>
                  </a:txBody>
                  <a:tcPr marL="120776" marR="120776" marT="60387" marB="60387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err="1">
                          <a:latin typeface="Times New Roman"/>
                        </a:rPr>
                        <a:t>Backtesting</a:t>
                      </a:r>
                    </a:p>
                  </a:txBody>
                  <a:tcPr marL="120776" marR="120776" marT="60387" marB="60387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166490"/>
                  </a:ext>
                </a:extLst>
              </a:tr>
              <a:tr h="3366702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300">
                          <a:latin typeface="Times New Roman"/>
                        </a:rPr>
                        <a:t>Blockchain Discussion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2300">
                          <a:latin typeface="Times New Roman"/>
                        </a:rPr>
                        <a:t>Proof of Work (PoW) vs. Proof of Stake (</a:t>
                      </a:r>
                      <a:r>
                        <a:rPr lang="en-US" sz="2300" err="1">
                          <a:latin typeface="Times New Roman"/>
                        </a:rPr>
                        <a:t>PoS</a:t>
                      </a:r>
                      <a:r>
                        <a:rPr lang="en-US" sz="2300">
                          <a:latin typeface="Times New Roman"/>
                        </a:rPr>
                        <a:t>)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2300">
                          <a:latin typeface="Times New Roman"/>
                        </a:rPr>
                        <a:t>Correlation of Token Returns</a:t>
                      </a:r>
                    </a:p>
                  </a:txBody>
                  <a:tcPr marL="120776" marR="120776" marT="60387" marB="603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300">
                          <a:latin typeface="Times New Roman"/>
                        </a:rPr>
                        <a:t>Motivation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2300">
                          <a:latin typeface="Times New Roman"/>
                        </a:rPr>
                        <a:t>Investment Universe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2300">
                          <a:latin typeface="Times New Roman"/>
                        </a:rPr>
                        <a:t>Feature Space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2300">
                          <a:latin typeface="Times New Roman"/>
                        </a:rPr>
                        <a:t>Strategy Discussion</a:t>
                      </a:r>
                    </a:p>
                  </a:txBody>
                  <a:tcPr marL="120776" marR="120776" marT="60387" marB="603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300">
                          <a:latin typeface="Times New Roman"/>
                        </a:rPr>
                        <a:t>Parameterization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2300">
                          <a:latin typeface="Times New Roman"/>
                        </a:rPr>
                        <a:t>Segmentation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2300">
                          <a:latin typeface="Times New Roman"/>
                        </a:rPr>
                        <a:t>Model Construction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2300">
                          <a:latin typeface="Times New Roman"/>
                        </a:rPr>
                        <a:t>Model Pipeline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en-US" sz="2300">
                        <a:latin typeface="Times New Roman"/>
                      </a:endParaRPr>
                    </a:p>
                  </a:txBody>
                  <a:tcPr marL="120776" marR="120776" marT="60387" marB="6038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300">
                          <a:latin typeface="Times New Roman"/>
                        </a:rPr>
                        <a:t>Assumptions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2300">
                          <a:latin typeface="Times New Roman"/>
                        </a:rPr>
                        <a:t>Parameter Tuning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2300">
                          <a:latin typeface="Times New Roman"/>
                        </a:rPr>
                        <a:t>Risk Management &amp; Portfolio Allocation</a:t>
                      </a:r>
                    </a:p>
                  </a:txBody>
                  <a:tcPr marL="120776" marR="120776" marT="60387" marB="6038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648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303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D4E1A-99FF-45BF-0E10-54B440181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BB28-AA2B-DD91-95FF-86050B098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Aptos"/>
                <a:ea typeface="Calibri"/>
                <a:cs typeface="Calibri"/>
              </a:rPr>
              <a:t>Kim, G., Shin, D.-H., Choi, J. G., &amp; Lim, S. (2022). A deep learning-</a:t>
            </a:r>
            <a:r>
              <a:rPr lang="en-US" sz="2000" i="1">
                <a:latin typeface="Aptos"/>
                <a:ea typeface="Calibri"/>
                <a:cs typeface="Calibri"/>
              </a:rPr>
              <a:t>based cryptocurrency price prediction model that uses on-chain data. </a:t>
            </a:r>
            <a:r>
              <a:rPr lang="en-US" sz="2000">
                <a:latin typeface="Calibri"/>
                <a:ea typeface="Calibri"/>
                <a:cs typeface="Calibri"/>
              </a:rPr>
              <a:t>IEEE Access, 10, 56232–56247. </a:t>
            </a:r>
            <a:r>
              <a:rPr lang="en-US" sz="2000">
                <a:latin typeface="Aptos"/>
                <a:ea typeface="Calibri"/>
                <a:cs typeface="Calibri"/>
              </a:rPr>
              <a:t>https://doi.org/10.1109/ACCESS.2022.3177888</a:t>
            </a:r>
          </a:p>
          <a:p>
            <a:r>
              <a:rPr lang="en-US" sz="2000">
                <a:latin typeface="Aptos"/>
                <a:ea typeface="Calibri"/>
                <a:cs typeface="Calibri"/>
              </a:rPr>
              <a:t>Parente, M., Rizzuti, L., &amp; Trerotola, M. (2024). A profitable trading algorithm for cryptocurrencies using a neural network model. Expert </a:t>
            </a:r>
            <a:r>
              <a:rPr lang="en-US" sz="2000">
                <a:latin typeface="Calibri"/>
                <a:ea typeface="Calibri"/>
                <a:cs typeface="Calibri"/>
              </a:rPr>
              <a:t>Systems with Applications, 238, 121806. </a:t>
            </a:r>
            <a:r>
              <a:rPr lang="en-US" sz="2000">
                <a:latin typeface="Aptos"/>
                <a:ea typeface="Calibri"/>
                <a:cs typeface="Calibri"/>
              </a:rPr>
              <a:t>https://doi.org/10.1016/j.eswa.2023.121806</a:t>
            </a:r>
          </a:p>
          <a:p>
            <a:endParaRPr lang="en-US" sz="2000">
              <a:ea typeface="Calibri"/>
              <a:cs typeface="Calibri"/>
            </a:endParaRPr>
          </a:p>
          <a:p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2889387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606A7-CCBB-57C5-7E97-3BFA9AF70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4000">
                <a:latin typeface="Times New Roman"/>
                <a:cs typeface="Times New Roman"/>
              </a:rPr>
              <a:t>Blockchain</a:t>
            </a:r>
          </a:p>
        </p:txBody>
      </p:sp>
      <p:sp>
        <p:nvSpPr>
          <p:cNvPr id="41" name="Content Placeholder 7">
            <a:extLst>
              <a:ext uri="{FF2B5EF4-FFF2-40B4-BE49-F238E27FC236}">
                <a16:creationId xmlns:a16="http://schemas.microsoft.com/office/drawing/2014/main" id="{8625FDCA-035D-9A67-74A1-05CE232B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800">
              <a:latin typeface="Times New Roman"/>
              <a:cs typeface="Times New Roman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US" sz="1800">
                <a:latin typeface="Times New Roman"/>
                <a:cs typeface="Times New Roman"/>
              </a:rPr>
              <a:t>Ledger records transactions securely across multiple computers.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1800">
                <a:latin typeface="Times New Roman"/>
                <a:cs typeface="Times New Roman"/>
              </a:rPr>
              <a:t>Distributed storage keeps copies across a network of nodes.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1800">
                <a:latin typeface="Times New Roman"/>
                <a:cs typeface="Times New Roman"/>
              </a:rPr>
              <a:t>Blocks bundle transactions and update the ledger.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1800" dirty="0">
                <a:latin typeface="Times New Roman"/>
                <a:cs typeface="Times New Roman"/>
              </a:rPr>
              <a:t>Blockchain ensures decentralization, security, and immutability.</a:t>
            </a:r>
          </a:p>
          <a:p>
            <a:r>
              <a:rPr lang="en-US" sz="1800" b="1" dirty="0">
                <a:latin typeface="Times New Roman"/>
                <a:ea typeface="+mn-lt"/>
                <a:cs typeface="+mn-lt"/>
              </a:rPr>
              <a:t>Proof of Stake (</a:t>
            </a:r>
            <a:r>
              <a:rPr lang="en-US" sz="1800" b="1" dirty="0" err="1">
                <a:latin typeface="Times New Roman"/>
                <a:ea typeface="+mn-lt"/>
                <a:cs typeface="+mn-lt"/>
              </a:rPr>
              <a:t>PoS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)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is part of the 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consensus mechanism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which determines how new blocks are added to the blockchain</a:t>
            </a:r>
            <a:endParaRPr lang="en-US" sz="1800" dirty="0">
              <a:latin typeface="Times New Roman"/>
              <a:cs typeface="Times New Roman"/>
            </a:endParaRPr>
          </a:p>
          <a:p>
            <a:pPr>
              <a:buFont typeface="Calibri" panose="020B0604020202020204" pitchFamily="34" charset="0"/>
              <a:buChar char="-"/>
            </a:pPr>
            <a:endParaRPr lang="en-US" sz="1800">
              <a:latin typeface="Times New Roman"/>
              <a:cs typeface="Times New Roman"/>
            </a:endParaRPr>
          </a:p>
          <a:p>
            <a:pPr>
              <a:buFont typeface="Calibri" panose="020B0604020202020204" pitchFamily="34" charset="0"/>
              <a:buChar char="-"/>
            </a:pPr>
            <a:endParaRPr lang="en-US" sz="1800">
              <a:latin typeface="Times New Roman"/>
              <a:cs typeface="Times New Roman"/>
            </a:endParaRPr>
          </a:p>
          <a:p>
            <a:pPr>
              <a:buFont typeface="Calibri" panose="020B0604020202020204" pitchFamily="34" charset="0"/>
              <a:buChar char="-"/>
            </a:pPr>
            <a:endParaRPr lang="en-US" sz="1800">
              <a:latin typeface="Times New Roman"/>
              <a:cs typeface="Times New Roman"/>
            </a:endParaRPr>
          </a:p>
          <a:p>
            <a:pPr>
              <a:buFont typeface="Calibri" panose="020B0604020202020204" pitchFamily="34" charset="0"/>
              <a:buChar char="-"/>
            </a:pPr>
            <a:endParaRPr lang="en-US" sz="1800">
              <a:latin typeface="Times New Roman"/>
              <a:cs typeface="Times New Roman"/>
            </a:endParaRPr>
          </a:p>
        </p:txBody>
      </p:sp>
      <p:pic>
        <p:nvPicPr>
          <p:cNvPr id="4" name="Content Placeholder 3" descr="Blockchain - Meaning, Examples, Benefits, Disadvantages">
            <a:extLst>
              <a:ext uri="{FF2B5EF4-FFF2-40B4-BE49-F238E27FC236}">
                <a16:creationId xmlns:a16="http://schemas.microsoft.com/office/drawing/2014/main" id="{21517C19-EA6E-3F97-B5E7-81CEE4D7C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24" b="9296"/>
          <a:stretch/>
        </p:blipFill>
        <p:spPr>
          <a:xfrm>
            <a:off x="6512442" y="2143736"/>
            <a:ext cx="5201023" cy="215677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73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E34E5-52AD-595E-1452-DC0E5D55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Times New Roman"/>
                <a:cs typeface="Times New Roman"/>
              </a:rPr>
              <a:t>Proof of Work (PoW)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EB9B0-27BB-B8F9-4032-49FEBE7D7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PoW is a consensus mechanism in the blockchain network to validate transactions, by miners solving complex problems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Times New Roman"/>
                <a:cs typeface="Times New Roman"/>
              </a:rPr>
              <a:t>This takes significant computation power. The winner adds a new block on to blockchain. This is very energy intensive</a:t>
            </a:r>
          </a:p>
          <a:p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125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BD2BCE-EB16-79DA-0E6F-147CA5C5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F7186-5C2F-C366-E7B6-737D54283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Proof </a:t>
            </a:r>
            <a:r>
              <a:rPr lang="en-US" sz="40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lang="en-US" sz="4000">
                <a:solidFill>
                  <a:srgbClr val="FFFFFF"/>
                </a:solidFill>
              </a:rPr>
              <a:t> Stake (PoS)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48A82-B207-4813-7A49-1720E9B56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PoS accomplishes the same without requiring high computational power.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>
                <a:latin typeface="Times New Roman"/>
                <a:cs typeface="Times New Roman"/>
              </a:rPr>
              <a:t>Instead of miners, the PoS uses validators to lock up a certain amount of cryptocurrency as a stake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>
                <a:latin typeface="Times New Roman"/>
                <a:cs typeface="Times New Roman"/>
              </a:rPr>
              <a:t>The validators create new blocks based on the amount staked and other factors like staking duration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>
                <a:latin typeface="Times New Roman"/>
                <a:cs typeface="Times New Roman"/>
              </a:rPr>
              <a:t>The more stake the validator has increases the chance of being selected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000">
                <a:latin typeface="Times New Roman"/>
                <a:cs typeface="Times New Roman"/>
              </a:rPr>
              <a:t>More energy efficient</a:t>
            </a:r>
          </a:p>
        </p:txBody>
      </p:sp>
    </p:spTree>
    <p:extLst>
      <p:ext uri="{BB962C8B-B14F-4D97-AF65-F5344CB8AC3E}">
        <p14:creationId xmlns:p14="http://schemas.microsoft.com/office/powerpoint/2010/main" val="2018659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EC0F-1ACE-D9C3-9F00-D57E9CDE6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106"/>
            <a:ext cx="10515600" cy="1325563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Proof of Work (PoW) vs Proof of Stake (</a:t>
            </a:r>
            <a:r>
              <a:rPr lang="en-US" err="1">
                <a:latin typeface="Times New Roman"/>
                <a:cs typeface="Times New Roman"/>
              </a:rPr>
              <a:t>PoS</a:t>
            </a:r>
            <a:r>
              <a:rPr lang="en-US">
                <a:latin typeface="Times New Roman"/>
                <a:cs typeface="Times New Roman"/>
              </a:rPr>
              <a:t>) Tokens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D108D-AD35-84E1-A974-FD8E257C4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914" y="4811244"/>
            <a:ext cx="3629768" cy="2044847"/>
          </a:xfrm>
          <a:prstGeom prst="rect">
            <a:avLst/>
          </a:prstGeom>
        </p:spPr>
      </p:pic>
      <p:pic>
        <p:nvPicPr>
          <p:cNvPr id="8" name="Picture 7" descr="A graph of a bitcoin currencies&#10;&#10;AI-generated content may be incorrect.">
            <a:extLst>
              <a:ext uri="{FF2B5EF4-FFF2-40B4-BE49-F238E27FC236}">
                <a16:creationId xmlns:a16="http://schemas.microsoft.com/office/drawing/2014/main" id="{C42F5469-8F55-7360-04A0-E3E5C22B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93" y="1610071"/>
            <a:ext cx="6106074" cy="3595077"/>
          </a:xfrm>
          <a:prstGeom prst="rect">
            <a:avLst/>
          </a:prstGeom>
        </p:spPr>
      </p:pic>
      <p:pic>
        <p:nvPicPr>
          <p:cNvPr id="10" name="Picture 9" descr="A graph showing the growth of ethereum&#10;&#10;AI-generated content may be incorrect.">
            <a:extLst>
              <a:ext uri="{FF2B5EF4-FFF2-40B4-BE49-F238E27FC236}">
                <a16:creationId xmlns:a16="http://schemas.microsoft.com/office/drawing/2014/main" id="{11AF29CD-4363-8AB2-D80F-5E072BF06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982" y="2724385"/>
            <a:ext cx="3627000" cy="218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B1A16C-2B13-EFA6-CDB5-56CAE7990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9304" y="658432"/>
            <a:ext cx="3621000" cy="221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7BC39F-5CD1-9A48-59D8-38518CB5E30E}"/>
              </a:ext>
            </a:extLst>
          </p:cNvPr>
          <p:cNvSpPr txBox="1"/>
          <p:nvPr/>
        </p:nvSpPr>
        <p:spPr>
          <a:xfrm>
            <a:off x="714375" y="5524500"/>
            <a:ext cx="54530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Bitcoin is one of the last remaining PoW tokens in the market, with many others (e.g. Ethereum) switching to </a:t>
            </a:r>
            <a:r>
              <a:rPr lang="en-US" err="1">
                <a:latin typeface="Times New Roman"/>
                <a:cs typeface="Times New Roman"/>
              </a:rPr>
              <a:t>PoS</a:t>
            </a:r>
            <a:r>
              <a:rPr lang="en-US">
                <a:latin typeface="Times New Roman"/>
                <a:cs typeface="Times New Roman"/>
              </a:rPr>
              <a:t> in the past 5 years. Thus, Bitcoin will be our main benchmark for PoW token performance.</a:t>
            </a:r>
          </a:p>
        </p:txBody>
      </p:sp>
    </p:spTree>
    <p:extLst>
      <p:ext uri="{BB962C8B-B14F-4D97-AF65-F5344CB8AC3E}">
        <p14:creationId xmlns:p14="http://schemas.microsoft.com/office/powerpoint/2010/main" val="2020268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2703-2747-ADE5-E9BC-D8B55BE43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54" y="3663"/>
            <a:ext cx="10515600" cy="1325563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Correlation of Token Returns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117AD8-50D7-8460-DB14-2FD77BCF5850}"/>
              </a:ext>
            </a:extLst>
          </p:cNvPr>
          <p:cNvSpPr txBox="1"/>
          <p:nvPr/>
        </p:nvSpPr>
        <p:spPr>
          <a:xfrm>
            <a:off x="8060531" y="1714500"/>
            <a:ext cx="3762374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We observe instances of uncorrelated returns between our tokens of interest. We interpret this as a positive signal for diversification in our strategy's ultimate portfolio allocation.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CE3EB0-663B-A2E7-1057-370CD8A7F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562" y="1098550"/>
            <a:ext cx="7143749" cy="5745956"/>
          </a:xfrm>
        </p:spPr>
      </p:pic>
    </p:spTree>
    <p:extLst>
      <p:ext uri="{BB962C8B-B14F-4D97-AF65-F5344CB8AC3E}">
        <p14:creationId xmlns:p14="http://schemas.microsoft.com/office/powerpoint/2010/main" val="3694440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B43945-EE7C-D9BC-147A-2B1B717DD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B714B-6151-C083-6376-E08AB38BC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Times New Roman"/>
                <a:cs typeface="Times New Roman"/>
              </a:rPr>
              <a:t>Motivation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DD6457-59A3-3B9F-B5D3-48DF61793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306" y="2045555"/>
            <a:ext cx="8381792" cy="2956312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000">
                <a:latin typeface="Times New Roman"/>
                <a:ea typeface="+mn-lt"/>
                <a:cs typeface="+mn-lt"/>
              </a:rPr>
              <a:t>Each asset class relies on fundamental data to determine proper valuation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>
                <a:latin typeface="Times New Roman"/>
                <a:ea typeface="+mn-lt"/>
                <a:cs typeface="+mn-lt"/>
              </a:rPr>
              <a:t>Traditional prediction models for cryptocurrency are limited by focusing on either: </a:t>
            </a:r>
            <a:endParaRPr lang="en-US" sz="2000">
              <a:latin typeface="Times New Roman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Times New Roman"/>
                <a:ea typeface="+mn-lt"/>
                <a:cs typeface="+mn-lt"/>
              </a:rPr>
              <a:t>Technical indicators from price history (Parente et al., 2024)</a:t>
            </a:r>
            <a:endParaRPr lang="en-US" sz="2000">
              <a:latin typeface="Times New Roman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Times New Roman"/>
                <a:ea typeface="+mn-lt"/>
                <a:cs typeface="+mn-lt"/>
              </a:rPr>
              <a:t>On-chain fundamental data (Kim et al., 2022)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>
                <a:latin typeface="Times New Roman"/>
                <a:ea typeface="+mn-lt"/>
                <a:cs typeface="+mn-lt"/>
              </a:rPr>
              <a:t>Our model bridges this gap by combining both data types and various methodologies from both papers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>
                <a:latin typeface="Times New Roman"/>
                <a:ea typeface="+mn-lt"/>
                <a:cs typeface="+mn-lt"/>
              </a:rPr>
              <a:t>This integrated approach delivers more accurate buy/hold/sell signals for enhanced risk management and portfolio allocation</a:t>
            </a:r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Times New Roman"/>
              <a:cs typeface="Times New Roman"/>
            </a:endParaRP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D7412EFA-F286-61EC-548F-14B7D4870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558444"/>
              </p:ext>
            </p:extLst>
          </p:nvPr>
        </p:nvGraphicFramePr>
        <p:xfrm>
          <a:off x="1691780" y="5445853"/>
          <a:ext cx="7735188" cy="1188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797">
                  <a:extLst>
                    <a:ext uri="{9D8B030D-6E8A-4147-A177-3AD203B41FA5}">
                      <a16:colId xmlns:a16="http://schemas.microsoft.com/office/drawing/2014/main" val="738715925"/>
                    </a:ext>
                  </a:extLst>
                </a:gridCol>
                <a:gridCol w="1933797">
                  <a:extLst>
                    <a:ext uri="{9D8B030D-6E8A-4147-A177-3AD203B41FA5}">
                      <a16:colId xmlns:a16="http://schemas.microsoft.com/office/drawing/2014/main" val="367887817"/>
                    </a:ext>
                  </a:extLst>
                </a:gridCol>
                <a:gridCol w="1933797">
                  <a:extLst>
                    <a:ext uri="{9D8B030D-6E8A-4147-A177-3AD203B41FA5}">
                      <a16:colId xmlns:a16="http://schemas.microsoft.com/office/drawing/2014/main" val="2020473111"/>
                    </a:ext>
                  </a:extLst>
                </a:gridCol>
                <a:gridCol w="1933797">
                  <a:extLst>
                    <a:ext uri="{9D8B030D-6E8A-4147-A177-3AD203B41FA5}">
                      <a16:colId xmlns:a16="http://schemas.microsoft.com/office/drawing/2014/main" val="3752009740"/>
                    </a:ext>
                  </a:extLst>
                </a:gridCol>
              </a:tblGrid>
              <a:tr h="337682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Equities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Fixed Income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Commodities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Crypto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733858"/>
                  </a:ext>
                </a:extLst>
              </a:tr>
              <a:tr h="823099">
                <a:tc>
                  <a:txBody>
                    <a:bodyPr/>
                    <a:lstStyle/>
                    <a:p>
                      <a:pPr marL="285750" indent="-285750">
                        <a:buFont typeface="Calibri"/>
                        <a:buChar char="-"/>
                      </a:pPr>
                      <a:r>
                        <a:rPr lang="en-US">
                          <a:latin typeface="Times New Roman"/>
                        </a:rPr>
                        <a:t>Financial Statements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/>
                        <a:buChar char="-"/>
                      </a:pPr>
                      <a:r>
                        <a:rPr lang="en-US">
                          <a:latin typeface="Times New Roman"/>
                        </a:rPr>
                        <a:t>Interest Rates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/>
                        <a:buChar char="-"/>
                      </a:pPr>
                      <a:r>
                        <a:rPr lang="en-US">
                          <a:latin typeface="Times New Roman"/>
                        </a:rPr>
                        <a:t>Supply and </a:t>
                      </a:r>
                      <a:r>
                        <a:rPr lang="en-US" sz="1800">
                          <a:latin typeface="Times New Roman"/>
                        </a:rPr>
                        <a:t>Demand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/>
                        <a:buChar char="-"/>
                      </a:pPr>
                      <a:r>
                        <a:rPr lang="en-US">
                          <a:latin typeface="Times New Roman"/>
                        </a:rPr>
                        <a:t>On Chain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36863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254E3613-7071-45F0-6B8A-9924A4027C42}"/>
              </a:ext>
            </a:extLst>
          </p:cNvPr>
          <p:cNvSpPr/>
          <p:nvPr/>
        </p:nvSpPr>
        <p:spPr>
          <a:xfrm>
            <a:off x="1692914" y="5154688"/>
            <a:ext cx="7725937" cy="3006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/>
                <a:cs typeface="Times New Roman"/>
              </a:rPr>
              <a:t>Fundamental Data Types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2BB9CF1-196A-4A5D-4C20-5330DDA17B96}"/>
              </a:ext>
            </a:extLst>
          </p:cNvPr>
          <p:cNvSpPr/>
          <p:nvPr/>
        </p:nvSpPr>
        <p:spPr>
          <a:xfrm rot="5400000">
            <a:off x="7628079" y="4852701"/>
            <a:ext cx="1530990" cy="2376880"/>
          </a:xfrm>
          <a:prstGeom prst="ellipse">
            <a:avLst/>
          </a:prstGeom>
          <a:noFill/>
          <a:ln>
            <a:solidFill>
              <a:srgbClr val="CF15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4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BBBAFB-2BCC-3E12-A4AE-18551BFC0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2EC13D-F80F-DBE1-74CE-3262C75D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5C48F4-7D4C-0552-C0CD-2410214FD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E5DF11-6A96-B778-1234-BE3FE1D45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6E293-2781-C9F5-02BE-29FEC34A3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0699C-435C-256A-C5F5-DCFA8B1BD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Times New Roman"/>
                <a:cs typeface="Times New Roman"/>
              </a:rPr>
              <a:t>Hypothesis and Economic Rationale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82DE597-A925-173D-E418-8A0AACB79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354" y="2045555"/>
            <a:ext cx="10806886" cy="4298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On-chain data metrics are fundamentally related to the price of PoW coins due to the nature of the block processing system</a:t>
            </a:r>
          </a:p>
          <a:p>
            <a:r>
              <a:rPr lang="en-US" sz="2000">
                <a:latin typeface="Times New Roman"/>
                <a:cs typeface="Times New Roman"/>
              </a:rPr>
              <a:t>Processing blocks in PoW systems is fundamentally related to energy consumption, making these metrics more useful in explaining the price of the digital asset</a:t>
            </a:r>
          </a:p>
          <a:p>
            <a:r>
              <a:rPr lang="en-US" sz="2000">
                <a:latin typeface="Times New Roman"/>
                <a:cs typeface="Times New Roman"/>
              </a:rPr>
              <a:t>Processing blocks in </a:t>
            </a:r>
            <a:r>
              <a:rPr lang="en-US" sz="2000" err="1">
                <a:latin typeface="Times New Roman"/>
                <a:cs typeface="Times New Roman"/>
              </a:rPr>
              <a:t>PoS</a:t>
            </a:r>
            <a:r>
              <a:rPr lang="en-US" sz="2000">
                <a:latin typeface="Times New Roman"/>
                <a:cs typeface="Times New Roman"/>
              </a:rPr>
              <a:t> systems is fundamentally related to how much validators are staking</a:t>
            </a:r>
          </a:p>
          <a:p>
            <a:r>
              <a:rPr lang="en-US" sz="2000">
                <a:latin typeface="Times New Roman"/>
                <a:cs typeface="Times New Roman"/>
              </a:rPr>
              <a:t>We hypothesize that because PoW on-chain metrics have a fundamental, contemporaneous relationship to asset price, there would not be as much predictive power looking into the future</a:t>
            </a:r>
          </a:p>
          <a:p>
            <a:r>
              <a:rPr lang="en-US" sz="2000">
                <a:latin typeface="Times New Roman"/>
                <a:cs typeface="Times New Roman"/>
              </a:rPr>
              <a:t>Therefore, we believe </a:t>
            </a:r>
            <a:r>
              <a:rPr lang="en-US" sz="2000" err="1">
                <a:latin typeface="Times New Roman"/>
                <a:cs typeface="Times New Roman"/>
              </a:rPr>
              <a:t>PoS</a:t>
            </a:r>
            <a:r>
              <a:rPr lang="en-US" sz="2000">
                <a:latin typeface="Times New Roman"/>
                <a:cs typeface="Times New Roman"/>
              </a:rPr>
              <a:t> on-chain metrics have a lead-lag relationship to digital asset price, where the information contained in the on-chain metrics are not instantaneously reflected in digital asset price, but instead, it's leading the asset price</a:t>
            </a:r>
          </a:p>
          <a:p>
            <a:r>
              <a:rPr lang="en-US" sz="2000">
                <a:latin typeface="Times New Roman"/>
                <a:cs typeface="Times New Roman"/>
              </a:rPr>
              <a:t>As a result, this lead-lag relationship can leave us a window to predict price directions in a profitable quantitative trading strategy</a:t>
            </a:r>
          </a:p>
          <a:p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5579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Developing a Crypto Trading Strategy Leveraging On-Chain Data</vt:lpstr>
      <vt:lpstr>Agenda</vt:lpstr>
      <vt:lpstr>Blockchain</vt:lpstr>
      <vt:lpstr>Proof of Work (PoW) </vt:lpstr>
      <vt:lpstr>Proof of Stake (PoS) </vt:lpstr>
      <vt:lpstr>Proof of Work (PoW) vs Proof of Stake (PoS) Tokens</vt:lpstr>
      <vt:lpstr>Correlation of Token Returns</vt:lpstr>
      <vt:lpstr>Motivation</vt:lpstr>
      <vt:lpstr>Hypothesis and Economic Rationale</vt:lpstr>
      <vt:lpstr>Investment Universe</vt:lpstr>
      <vt:lpstr>Feature Space for On-Chain Data</vt:lpstr>
      <vt:lpstr>Data Sources</vt:lpstr>
      <vt:lpstr>Strategy Overview</vt:lpstr>
      <vt:lpstr>Parameterization</vt:lpstr>
      <vt:lpstr>Segmentation</vt:lpstr>
      <vt:lpstr>Model Construction</vt:lpstr>
      <vt:lpstr>PowerPoint Presentation</vt:lpstr>
      <vt:lpstr>Backtesting - Assumptions</vt:lpstr>
      <vt:lpstr>Risk Management &amp; Portfolio Allocation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Togay Atmaca</dc:creator>
  <cp:revision>5</cp:revision>
  <dcterms:created xsi:type="dcterms:W3CDTF">2025-02-27T17:45:25Z</dcterms:created>
  <dcterms:modified xsi:type="dcterms:W3CDTF">2025-03-01T23:46:36Z</dcterms:modified>
</cp:coreProperties>
</file>